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2" r:id="rId4"/>
    <p:sldId id="295" r:id="rId5"/>
    <p:sldId id="328" r:id="rId6"/>
    <p:sldId id="296" r:id="rId7"/>
    <p:sldId id="281" r:id="rId8"/>
    <p:sldId id="297" r:id="rId9"/>
    <p:sldId id="327" r:id="rId10"/>
    <p:sldId id="298" r:id="rId11"/>
    <p:sldId id="306" r:id="rId12"/>
    <p:sldId id="309" r:id="rId13"/>
    <p:sldId id="310" r:id="rId14"/>
    <p:sldId id="312" r:id="rId15"/>
    <p:sldId id="314" r:id="rId16"/>
    <p:sldId id="316" r:id="rId17"/>
    <p:sldId id="325" r:id="rId18"/>
    <p:sldId id="322" r:id="rId19"/>
    <p:sldId id="331" r:id="rId20"/>
    <p:sldId id="326" r:id="rId21"/>
    <p:sldId id="323" r:id="rId22"/>
    <p:sldId id="324" r:id="rId23"/>
    <p:sldId id="330" r:id="rId24"/>
    <p:sldId id="332" r:id="rId25"/>
    <p:sldId id="333" r:id="rId26"/>
    <p:sldId id="32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FFFFFF"/>
    <a:srgbClr val="B10B2D"/>
    <a:srgbClr val="94A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0" autoAdjust="0"/>
    <p:restoredTop sz="95029" autoAdjust="0"/>
  </p:normalViewPr>
  <p:slideViewPr>
    <p:cSldViewPr>
      <p:cViewPr varScale="1">
        <p:scale>
          <a:sx n="77" d="100"/>
          <a:sy n="77" d="100"/>
        </p:scale>
        <p:origin x="12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F1239-9D2D-48C6-AAF9-D695D275BC83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AB2D8-455D-4D9E-87E9-08E1D049D4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586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811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603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251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7269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036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282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068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36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4558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741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102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1654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0605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600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5515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4705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24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6416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498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969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811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41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287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776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18EF0-555A-4B70-AC75-6CDCED5C9BE1}" type="slidenum">
              <a:rPr lang="en-US" smtClean="0"/>
              <a:pPr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380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41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23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830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764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1990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85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48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75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03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B10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64D41-3AB3-4438-B80A-3C93C1BFC8A9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17B7C-5249-46C0-AEB0-2B7AE705E96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0" y="6741368"/>
            <a:ext cx="9144000" cy="116632"/>
          </a:xfrm>
          <a:prstGeom prst="rect">
            <a:avLst/>
          </a:prstGeom>
          <a:solidFill>
            <a:srgbClr val="B10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AMRTA LOGO EPS FILE_revers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660232" y="188640"/>
            <a:ext cx="2195736" cy="5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Tx/>
        <a:buNone/>
        <a:tabLst/>
        <a:defRPr sz="4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FF102-E5A2-466A-83A7-5F680239FABD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D8791-B666-4028-B7DF-C4C19ACC42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10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AMRTA LOGO EPS FILE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43608" y="548680"/>
            <a:ext cx="7256712" cy="18831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13B81-A0BD-4BFA-9985-C75DBC39535C}" type="datetimeFigureOut">
              <a:rPr lang="en-AU" smtClean="0"/>
              <a:pPr/>
              <a:t>24/09/2014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33FBC-F6E0-48EA-A98A-3FF7AD6E8A7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 descr="powerpoint_cove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9mM_VjnIM" TargetMode="Externa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21602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AU" sz="1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AMRTA DESTINATION </a:t>
            </a:r>
            <a:r>
              <a:rPr lang="en-AU" sz="1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MARKETING </a:t>
            </a:r>
            <a:br>
              <a:rPr lang="en-AU" sz="1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AU" sz="1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PLAN &amp; STRATEGY </a:t>
            </a:r>
            <a:br>
              <a:rPr lang="en-AU" sz="1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AU" sz="1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2014-2015</a:t>
            </a:r>
            <a:endParaRPr lang="en-AU" sz="6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en-A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AU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Presented </a:t>
            </a:r>
            <a:r>
              <a:rPr lang="en-AU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by </a:t>
            </a:r>
            <a:r>
              <a:rPr lang="en-AU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Simon </a:t>
            </a:r>
            <a:r>
              <a:rPr lang="en-AU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Latchford, Group Marketing &amp; Destination Development Manager</a:t>
            </a:r>
          </a:p>
          <a:p>
            <a:pPr marL="0" indent="0" algn="ctr">
              <a:buNone/>
            </a:pP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8" descr="tow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78674"/>
            <a:ext cx="9144000" cy="33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78" y="1124744"/>
            <a:ext cx="2527122" cy="16821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2018457"/>
            <a:ext cx="5616624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Domestic</a:t>
            </a:r>
            <a:endParaRPr lang="en-AU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igh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regional dispersal rate with 65 per cent of visitors originating from Perth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Western Australian's travel around their own state either for holiday/leisure purposes or to visit friends and relatives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Interstate Market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Aspirational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Achievers - 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omething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little different where they can experience new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things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Family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Connectors - When holidays come along it's nice for everyone to slow down a bit and actually spend some time catching up with one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another</a:t>
            </a:r>
          </a:p>
          <a:p>
            <a:pPr lvl="0">
              <a:spcAft>
                <a:spcPts val="6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Target Market Overview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31" y="4913008"/>
            <a:ext cx="2530469" cy="168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04" y="3006049"/>
            <a:ext cx="2582679" cy="17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5328592"/>
          </a:xfrm>
        </p:spPr>
        <p:txBody>
          <a:bodyPr>
            <a:no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International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Singapore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Malaysia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Indonesia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NZ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Germany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UK/Other Europe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USA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China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lvl="0" indent="0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Asian Market Insights and Opportunity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WA/Margaret River’s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proximity to the Asia-Pacific presents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unparalleled opportunity to attract a growing middle class across key tourism visitor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segments: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leisure/holiday, business and visiting friends &amp; relatives (VFR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lvl="0" indent="0">
              <a:spcAft>
                <a:spcPts val="600"/>
              </a:spcAft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Target Market Overview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86409"/>
            <a:ext cx="2991584" cy="1991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32856"/>
            <a:ext cx="1778372" cy="26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700808"/>
            <a:ext cx="8640960" cy="5328592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#2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rank in the ‘Top 10 Places to Visit in Western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Australia’ 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r>
              <a:rPr lang="en-US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nd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behind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Fremantle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with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855,000; significant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YOY increase of +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18.6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Measurement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the AMRTA marketing activity effectiveness is challenging as Australia’s South West, </a:t>
            </a:r>
            <a:r>
              <a:rPr lang="en-A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Geographe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Bay Tourism Association (GBTA) LTO and Augusta Margaret River Tourism Association LTO are all active in all markets and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segments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Regional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branding project in current review will look to consolidate future brand representation for the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 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Brand </a:t>
            </a:r>
            <a:r>
              <a:rPr lang="en-A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ideal:dissolve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confusion in key source markets, eliminate duplication of destination marketing spend, generate a higher penetration of one regional brand in traditional and emerging markets to increase yields for tourism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product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Positive growth in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2013: Regional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Dispersal figures for the Australia South West have increased overall from 2012 to 2013 with total visitor numbers and total visitor nights up 13.8% and 15.2%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respectively  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lvl="0" indent="0">
              <a:spcAft>
                <a:spcPts val="600"/>
              </a:spcAft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Dispersal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3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Asia Market Trends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844824"/>
            <a:ext cx="5987008" cy="281783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ore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challenge for Margaret River region as a leisure visitor destination is the </a:t>
            </a:r>
            <a:r>
              <a:rPr lang="en-A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metrocentric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holiday behaviour of the Chinese holiday/leisure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market</a:t>
            </a:r>
          </a:p>
          <a:p>
            <a:pPr>
              <a:spcAft>
                <a:spcPts val="600"/>
              </a:spcAft>
            </a:pP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Natural environment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 at the heart of Australia’s comparative advantage </a:t>
            </a:r>
            <a:endParaRPr lang="en-A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uge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opportunity to for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build specific marketing itineraries that are both appropriate and attractive to Asian group and independent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travellers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908301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Non-Asia International Markets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5536" y="5340349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/>
          <p:cNvSpPr txBox="1">
            <a:spLocks/>
          </p:cNvSpPr>
          <p:nvPr/>
        </p:nvSpPr>
        <p:spPr>
          <a:xfrm>
            <a:off x="313184" y="5680631"/>
            <a:ext cx="8579296" cy="102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Western international leisure visitors to Australia spent 39% of their nights outside the Sydney, Melbourne, Brisbane/Gold Coast and Perth regions 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49" y="3892252"/>
            <a:ext cx="2657647" cy="1768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57" y="1267346"/>
            <a:ext cx="1793856" cy="26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Marketing Plan Overview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16832"/>
            <a:ext cx="5194920" cy="42093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Objective: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increase brand awareness 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River Region and to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overall increase visitation, increase length of stay and increase expenditure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Marketing Plan activity is planned with two core targets: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Trade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Consumer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planned activity represents a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trade or consumer target against our Key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Deliverables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543944" cy="1642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24944"/>
            <a:ext cx="2543944" cy="169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07756"/>
            <a:ext cx="2543944" cy="16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Trade &amp; Consumer Show Overview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752528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87708"/>
              </p:ext>
            </p:extLst>
          </p:nvPr>
        </p:nvGraphicFramePr>
        <p:xfrm>
          <a:off x="323528" y="1772816"/>
          <a:ext cx="8280920" cy="4687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579"/>
                <a:gridCol w="858655"/>
                <a:gridCol w="927118"/>
                <a:gridCol w="1584176"/>
                <a:gridCol w="2520280"/>
                <a:gridCol w="1008112"/>
              </a:tblGrid>
              <a:tr h="379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KEY DELIVERABLES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CHANNEL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CO-OP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MARKET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STRATEGIES and ACTIVITY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MONTH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583">
                <a:tc rowSpan="1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Destination Marketing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Consumer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ASW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Intrastate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Caravan Camping - Perth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March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ASW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Interstate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Caravan Camping - VIC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March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58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ASW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Interstate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Caravan Camping - NSW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Apr/May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Interstate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Caravan Camping - QLD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June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International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NATA - Singapore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March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International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MATTA - Malaysia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March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58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Trade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International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Australian Marketplace - USA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March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5106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International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FTI </a:t>
                      </a:r>
                      <a:r>
                        <a:rPr lang="en-AU" sz="1200" dirty="0" err="1">
                          <a:effectLst/>
                        </a:rPr>
                        <a:t>Tourisktik</a:t>
                      </a:r>
                      <a:r>
                        <a:rPr lang="en-AU" sz="1200" dirty="0">
                          <a:effectLst/>
                        </a:rPr>
                        <a:t> Mega </a:t>
                      </a:r>
                      <a:r>
                        <a:rPr lang="en-AU" sz="1200" dirty="0" err="1">
                          <a:effectLst/>
                        </a:rPr>
                        <a:t>Famil</a:t>
                      </a:r>
                      <a:r>
                        <a:rPr lang="en-AU" sz="1200" dirty="0">
                          <a:effectLst/>
                        </a:rPr>
                        <a:t> &amp; Workshop German Market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April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UK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ETE Perth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August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International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China Sales Mission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October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Indonesia Sales Mission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October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958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ASW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NZ Roadshow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November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AMRTA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Ni Hao WA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March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20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AMRTA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International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ATE Cairns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May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62841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1.8 – Trade &amp; Consumer Co-Operative Marketing Activity ASW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Trade Activity by Target Market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3528" y="1628800"/>
            <a:ext cx="8784976" cy="557075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Intra-state</a:t>
            </a: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Member product and industry development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Product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Training – wholesale inclusions - ASW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Famils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Industry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Product Training – Industry Shows – ASW – Key Source Markets &amp; AMRTA China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Famils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Industry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Partnerships/Product Development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Tourism Australia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TWA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ASW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GBTA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Industry Accreditation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Industry Associations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Airlines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Tour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endParaRPr lang="en-AU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Wholesalers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Consumer Activity by Target Market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95536" y="2132856"/>
            <a:ext cx="8568952" cy="446449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TVC Campaign – WA and National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June-Aug: National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Nov-Dec: Christmas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Feb-Mar: Easter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Radio – Destination, Whale Season, Attractions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May-Aug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Nov-Dec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Feb-Mar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Cinema – VFR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Print – Media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Good Food &amp; Wine – Perth – July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Camping &amp; Caravan Shows – Perth, VIC, NSW, QLD, 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Wedding – print, TVC, expo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Surf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Travel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Shows – Co-op ASW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Food &amp; Wine Events - AMRTA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website -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BookEasy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727199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Domestic Markets</a:t>
            </a:r>
            <a:endParaRPr lang="en-AU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02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Consumer Activity by Target Market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7468" y="1700808"/>
            <a:ext cx="837099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</a:p>
          <a:p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Singapore – Print, NATAS, MRGE &amp; Airlines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Malaysia – Print, MATA &amp; Air Asia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Indonesia – Road Show in Nov, Print &amp; Garuda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NZ – Mondo, Air NZ, MRGE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Europe – TWA, ASW &amp; ATE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USA – Australian Marketplace, ASW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UK – ASW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Sales Mission in Oct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WA – Perth March 2015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ATE 2015 – Melbourne June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ETE 2014 – Perth </a:t>
            </a:r>
          </a:p>
          <a:p>
            <a:pPr lvl="0" algn="just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Relations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3528" y="1772817"/>
            <a:ext cx="8928992" cy="116955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AMRTA Trade and Consumer Press Release information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300+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key stakeholders in the region, international event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teams &amp;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members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ocus 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the Destination Marketing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Strategy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326501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Familiarisations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5536" y="3758549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3528" y="3904887"/>
            <a:ext cx="8280920" cy="290848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famil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Target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breakdown by market: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domestic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famils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NZ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domestic return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flights)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international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famils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flights for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Singapore/Indonesia/Malaysia)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Trade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Agreements with domestic carriers to maximize the trade and media familiarization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- Virgin Australia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Aft>
                <a:spcPts val="600"/>
              </a:spcAft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24" y="2941554"/>
            <a:ext cx="2657647" cy="17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844824"/>
            <a:ext cx="4613508" cy="4608512"/>
          </a:xfrm>
        </p:spPr>
        <p:txBody>
          <a:bodyPr>
            <a:noAutofit/>
          </a:bodyPr>
          <a:lstStyle/>
          <a:p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AMRTA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established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1957, as not for profit, self -funded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organisation</a:t>
            </a:r>
          </a:p>
          <a:p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Aim: destination promotion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the Margaret River Region for the benefit of local business, community and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industry</a:t>
            </a:r>
          </a:p>
          <a:p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Funds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are generated through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key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operations, visitor servicing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&amp; attraction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management including Lake, Mammoth, Jewel and </a:t>
            </a:r>
            <a:r>
              <a:rPr lang="en-A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Moondyne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Caves and the Cape Leeuwin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Lighthouse</a:t>
            </a:r>
          </a:p>
          <a:p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</a:t>
            </a: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River Region has become an </a:t>
            </a:r>
            <a:r>
              <a:rPr lang="en-A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iconic, world class destination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 Story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Straight Connector 3"/>
          <p:cNvCxnSpPr>
            <a:stCxn id="2" idx="2"/>
            <a:endCxn id="2" idx="2"/>
          </p:cNvCxnSpPr>
          <p:nvPr/>
        </p:nvCxnSpPr>
        <p:spPr>
          <a:xfrm>
            <a:off x="4211960" y="158640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1" y="1008112"/>
            <a:ext cx="2095615" cy="3140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2" y="2852936"/>
            <a:ext cx="2775560" cy="1847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60" y="3789040"/>
            <a:ext cx="1789088" cy="26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Development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3528" y="1772817"/>
            <a:ext cx="5256584" cy="40934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Launch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tourism industry awards in collaboration with Margaret River Chamber of Industry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Commerce: Margaret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River Region 2014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Awards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Engaged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NicolaJean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Communications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Offers mentoring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 areas for growth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strengthen our product offering for premium visitor experiences in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engagement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creates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relationships with the broader business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 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16832"/>
            <a:ext cx="3361556" cy="33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Destination Next TVC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estination 'Next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52" y="1700808"/>
            <a:ext cx="8912944" cy="50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Virgin TVC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estination 'Virgin Australia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00808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0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Tour of Margaret River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M9mM_VjnI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024" y="1700808"/>
            <a:ext cx="8748464" cy="49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62880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END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27708" y="2172927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96026" y="2317753"/>
            <a:ext cx="4752528" cy="4001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your support!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8" y="1033347"/>
            <a:ext cx="1976188" cy="2968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70" y="1412776"/>
            <a:ext cx="2072896" cy="3114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34" y="4171812"/>
            <a:ext cx="3209098" cy="213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10" y="3645024"/>
            <a:ext cx="1997682" cy="3001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75" y="3000786"/>
            <a:ext cx="2722073" cy="1816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57136"/>
            <a:ext cx="3238947" cy="21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844824"/>
            <a:ext cx="8496944" cy="46085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2014/15 AMRTA </a:t>
            </a:r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Destination Marketing </a:t>
            </a:r>
            <a:r>
              <a:rPr 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Strategy Outlines: </a:t>
            </a:r>
          </a:p>
          <a:p>
            <a:pPr>
              <a:spcAft>
                <a:spcPts val="600"/>
              </a:spcAft>
            </a:pP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urrent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AMRTA Destination Marketing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team</a:t>
            </a:r>
          </a:p>
          <a:p>
            <a:pPr>
              <a:spcAft>
                <a:spcPts val="600"/>
              </a:spcAft>
            </a:pP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arket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challenges </a:t>
            </a:r>
            <a:endParaRPr lang="en-US" sz="7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Relevant market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snapshot, partnership and stakeholder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planning</a:t>
            </a:r>
          </a:p>
          <a:p>
            <a:pPr>
              <a:spcAft>
                <a:spcPts val="600"/>
              </a:spcAft>
            </a:pP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Define Key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Deliverables and Key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Messages</a:t>
            </a:r>
          </a:p>
          <a:p>
            <a:pPr>
              <a:spcAft>
                <a:spcPts val="600"/>
              </a:spcAft>
            </a:pPr>
            <a:r>
              <a:rPr lang="en-US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Prioritise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growth strategies for:</a:t>
            </a:r>
          </a:p>
          <a:p>
            <a:pPr marL="1075950" lvl="1" indent="-3600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River.com 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brand</a:t>
            </a:r>
          </a:p>
          <a:p>
            <a:pPr marL="1075950" lvl="1" indent="-3600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</a:t>
            </a: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isitation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numbers </a:t>
            </a:r>
          </a:p>
          <a:p>
            <a:pPr marL="1075950" lvl="1" indent="-3600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Visitor expenditure</a:t>
            </a:r>
          </a:p>
          <a:p>
            <a:pPr marL="0" indent="0">
              <a:buNone/>
            </a:pPr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Our </a:t>
            </a:r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vision </a:t>
            </a:r>
            <a:r>
              <a:rPr 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 </a:t>
            </a:r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</a:t>
            </a:r>
            <a:r>
              <a:rPr lang="en-US" sz="8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position Margaret River as: 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AU" sz="7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leading </a:t>
            </a:r>
            <a:r>
              <a:rPr lang="en-US" sz="7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WA regional destination in </a:t>
            </a: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Asia/Pacific region</a:t>
            </a:r>
            <a:endParaRPr lang="en-AU" sz="7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significant </a:t>
            </a:r>
            <a:r>
              <a:rPr lang="en-US" sz="7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contributor to the </a:t>
            </a: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South </a:t>
            </a:r>
            <a:r>
              <a:rPr lang="en-US" sz="7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West’s economy</a:t>
            </a:r>
            <a:endParaRPr lang="en-AU" sz="7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Providing a range of experiences and an </a:t>
            </a:r>
            <a:r>
              <a:rPr lang="en-US" sz="7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environment that supports the </a:t>
            </a: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needs and interests of visitors </a:t>
            </a:r>
            <a:r>
              <a:rPr lang="en-US" sz="7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from domestic and international growth </a:t>
            </a:r>
            <a:r>
              <a:rPr lang="en-US" sz="7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economies</a:t>
            </a:r>
            <a:endParaRPr lang="en-AU" sz="7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Destination Marketing Introduction</a:t>
            </a:r>
          </a:p>
        </p:txBody>
      </p:sp>
      <p:cxnSp>
        <p:nvCxnSpPr>
          <p:cNvPr id="4" name="Straight Connector 3"/>
          <p:cNvCxnSpPr>
            <a:stCxn id="2" idx="2"/>
            <a:endCxn id="2" idx="2"/>
          </p:cNvCxnSpPr>
          <p:nvPr/>
        </p:nvCxnSpPr>
        <p:spPr>
          <a:xfrm>
            <a:off x="4211960" y="158640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70610"/>
            <a:ext cx="2437466" cy="1618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84968"/>
            <a:ext cx="2411760" cy="16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2440" y="1844824"/>
            <a:ext cx="866405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AMRTA’s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Destination Marketing Team has rolled out a team restructure to better resource trade and consumer strategy, planning and implementation objectives of the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organisation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 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Team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Overview</a:t>
            </a: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Simon Latchford – Group Marketing &amp; Destination Business Development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Victoria Johnson – Marketing, Media Communications Co-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Ordinator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Christian Bishop – Digital Manager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Johanna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Hamilton – Partnership Manager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Michelle Jacobsen – Member Support Consultant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en-AU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7160" y="202630"/>
            <a:ext cx="584299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sz="180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2014 Marketing Team Re-Structure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954" y="1700808"/>
            <a:ext cx="8878566" cy="5328592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Inconsistent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regional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branding &amp; duplication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activities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AMRTA – no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funding from state government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local industry development award process to benchmark industry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standards</a:t>
            </a: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need to attract investment for new product and experiences, and the need for existing operators to regularly re-invest in their product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 number of operators with online booking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facilities/operators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blocking out key dates to screen online bookings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Seasonality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lack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winter/low season strategies and campaigns for increasing visitation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Seasonality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small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business operators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leave for the winter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Language and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cultural needs of international growth markets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River is a self-drive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market- challenge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increasing Chinese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visitation</a:t>
            </a:r>
          </a:p>
          <a:p>
            <a:pPr lvl="0"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Limited “international brand” large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accommodation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properties with identity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Market Challenges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700808"/>
            <a:ext cx="8820472" cy="5328592"/>
          </a:xfrm>
        </p:spPr>
        <p:txBody>
          <a:bodyPr>
            <a:noAutofit/>
          </a:bodyPr>
          <a:lstStyle/>
          <a:p>
            <a:pPr marL="0" lvl="1" indent="0"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Key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consideration: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ensure the integrity of the Margaret River brand is maintained 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Strategic Alliances:</a:t>
            </a:r>
            <a:endParaRPr lang="en-AU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South West Development Commission (SWDC)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Western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Australia Indigenous Tourism Operator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Council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(WAITOC)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River Wine Association (MRWA)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Southern Forests Food Council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Chung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Wah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Association,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Perth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Partnership Management: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Partnership Manager role, filled by Johanna Hamilton, key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developing corporate partnerships and servicing key stakeholder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management 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 strong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rapport with members 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 trusting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business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relationships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Go-between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role between the Destination Marketing Team and the industry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Promote member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services,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attract revenue,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advertising and co-operative marketing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&amp; Stakeholder Planning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48075"/>
            <a:ext cx="1010012" cy="956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420888"/>
            <a:ext cx="1176499" cy="1176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19" y="3866747"/>
            <a:ext cx="1040123" cy="901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72" y="3837081"/>
            <a:ext cx="931769" cy="931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01" y="2629662"/>
            <a:ext cx="1318175" cy="7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2859" y="2204864"/>
            <a:ext cx="7920880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South West Development Commission (SWDC)</a:t>
            </a:r>
            <a:endParaRPr lang="en-AU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This valued partnership and it’s inter-relationship with other industry stakeholders will underpin the Augusta Margaret River region growth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objectives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SWDC’s 2013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2018 plan has measurable objectives that focus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 infrastructure, events and wholesale/packaging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Short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long term planning strategies for their outlined *core tourism experiences of wine and food, biodiversity, art &amp; culture and events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compliment the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AMRTA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strategic plan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 and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promote the South West region as a film location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destination</a:t>
            </a:r>
          </a:p>
          <a:p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Premium </a:t>
            </a: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brand message of Margaret River as an aspirational visitor </a:t>
            </a: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location 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&amp; Stakeholder Planning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80728"/>
            <a:ext cx="2744024" cy="15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4184" y="1519698"/>
            <a:ext cx="8640960" cy="176528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AU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AMRTA Attractions		40%</a:t>
            </a:r>
            <a:endParaRPr lang="en-A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Destination Awareness	40%	</a:t>
            </a:r>
            <a:endParaRPr lang="en-A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Development 		20%</a:t>
            </a: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" indent="0">
              <a:buNone/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" indent="0">
              <a:buNone/>
            </a:pP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Deliverables &amp; Objectives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3184" y="4140656"/>
            <a:ext cx="901134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Attraction &amp; Tours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Nature &amp; Adventure Tourism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Food, Wine &amp; Beer</a:t>
            </a: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Arts &amp;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Culture</a:t>
            </a:r>
          </a:p>
          <a:p>
            <a:pPr>
              <a:spcAft>
                <a:spcPts val="600"/>
              </a:spcAft>
            </a:pPr>
            <a:endParaRPr lang="en-US" alt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Increase product sales across all segments to build equity in our Key Brand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462967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Brand Messages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5536" y="3895015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94085"/>
            <a:ext cx="2695734" cy="1797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68" y="1301420"/>
            <a:ext cx="3048000" cy="20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9" y="3068960"/>
            <a:ext cx="1801352" cy="27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700808"/>
            <a:ext cx="4968552" cy="280831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Product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Segment Strengths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Beauty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natural environment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Margaret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River region wine industry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Local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boutique food producers and markets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Annual events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Engaged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innovative creative community with Open Studios promotion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Rich live music culture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160" y="202630"/>
            <a:ext cx="5842992" cy="418058"/>
          </a:xfrm>
        </p:spPr>
        <p:txBody>
          <a:bodyPr/>
          <a:lstStyle/>
          <a:p>
            <a:r>
              <a:rPr lang="en-AU" sz="1800" dirty="0" smtClean="0">
                <a:latin typeface="+mn-lt"/>
              </a:rPr>
              <a:t>2014-2015 Destination Marketing Plan &amp; Strategy</a:t>
            </a:r>
            <a:endParaRPr lang="en-AU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Overview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1556792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5"/>
          <p:cNvSpPr txBox="1">
            <a:spLocks/>
          </p:cNvSpPr>
          <p:nvPr/>
        </p:nvSpPr>
        <p:spPr>
          <a:xfrm>
            <a:off x="323528" y="5157192"/>
            <a:ext cx="8640960" cy="10081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sz="4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Arts</a:t>
            </a:r>
          </a:p>
          <a:p>
            <a:pPr>
              <a:spcAft>
                <a:spcPts val="0"/>
              </a:spcAft>
            </a:pP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Youth &amp; Adventure Market</a:t>
            </a:r>
          </a:p>
          <a:p>
            <a:pPr>
              <a:spcAft>
                <a:spcPts val="0"/>
              </a:spcAft>
            </a:pP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Health &amp; Wellness</a:t>
            </a:r>
          </a:p>
          <a:p>
            <a:pPr>
              <a:spcAft>
                <a:spcPts val="0"/>
              </a:spcAft>
            </a:pPr>
            <a:r>
              <a:rPr lang="en-A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Cycling</a:t>
            </a:r>
          </a:p>
          <a:p>
            <a:pPr>
              <a:spcAft>
                <a:spcPts val="0"/>
              </a:spcAft>
            </a:pPr>
            <a:r>
              <a:rPr lang="en-A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VolunTourism</a:t>
            </a:r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458112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Sectors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5536" y="5013176"/>
            <a:ext cx="453650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84" y="1008787"/>
            <a:ext cx="3279616" cy="2182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64" y="3264173"/>
            <a:ext cx="1657336" cy="2489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73810"/>
            <a:ext cx="2165351" cy="1441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99" y="4776862"/>
            <a:ext cx="1307624" cy="19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1526</Words>
  <Application>Microsoft Office PowerPoint</Application>
  <PresentationFormat>On-screen Show (4:3)</PresentationFormat>
  <Paragraphs>328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Times New Roman</vt:lpstr>
      <vt:lpstr>Office Theme</vt:lpstr>
      <vt:lpstr>Custom Design</vt:lpstr>
      <vt:lpstr>1_Custom Design</vt:lpstr>
      <vt:lpstr>PowerPoint Presentation</vt:lpstr>
      <vt:lpstr>2014-2015 Destination Marketing Plan &amp; Strategy</vt:lpstr>
      <vt:lpstr>2014-2015 Destination Marketing Plan &amp; Strategy</vt:lpstr>
      <vt:lpstr>PowerPoint Presentation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  <vt:lpstr>2014-2015 Destination Marketing Plan &amp; Strategy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Jayme Hatcher</dc:creator>
  <cp:lastModifiedBy>Johanna Hamilton</cp:lastModifiedBy>
  <cp:revision>142</cp:revision>
  <dcterms:created xsi:type="dcterms:W3CDTF">2013-09-26T02:30:43Z</dcterms:created>
  <dcterms:modified xsi:type="dcterms:W3CDTF">2014-09-24T03:33:35Z</dcterms:modified>
</cp:coreProperties>
</file>